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matic SC"/>
      <p:regular r:id="rId20"/>
      <p:bold r:id="rId21"/>
    </p:embeddedFont>
    <p:embeddedFont>
      <p:font typeface="Source Code Pro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4C2C95D-492C-4D58-99F1-8D4095B8D7FD}">
  <a:tblStyle styleId="{F4C2C95D-492C-4D58-99F1-8D4095B8D7FD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11" Type="http://schemas.openxmlformats.org/officeDocument/2006/relationships/slide" Target="slides/slide6.xml"/><Relationship Id="rId22" Type="http://schemas.openxmlformats.org/officeDocument/2006/relationships/font" Target="fonts/SourceCodePro-regular.fntdata"/><Relationship Id="rId10" Type="http://schemas.openxmlformats.org/officeDocument/2006/relationships/slide" Target="slides/slide5.xml"/><Relationship Id="rId21" Type="http://schemas.openxmlformats.org/officeDocument/2006/relationships/font" Target="fonts/AmaticSC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SourceCodePr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Joselin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Quinti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Joselin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Joselin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Springfield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Voting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Student Access Bill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Quinti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What are some challenges you are facing at your school?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are you doing at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your school/campus?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Quinti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Quinti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Joselin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Quinti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Financial Constraints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Unaware of Opportunities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Mental Health (Stress, Anxiety, Fear)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Limited Opportunities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Living in the Shadows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Joselin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Quinti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Pass Out Sheet!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Quinti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Joselin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png"/><Relationship Id="rId4" Type="http://schemas.openxmlformats.org/officeDocument/2006/relationships/image" Target="../media/image03.png"/><Relationship Id="rId5" Type="http://schemas.openxmlformats.org/officeDocument/2006/relationships/image" Target="../media/image07.png"/><Relationship Id="rId6" Type="http://schemas.openxmlformats.org/officeDocument/2006/relationships/image" Target="../media/image05.png"/><Relationship Id="rId7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png"/><Relationship Id="rId4" Type="http://schemas.openxmlformats.org/officeDocument/2006/relationships/hyperlink" Target="http://www.enlacechicago.org/" TargetMode="External"/><Relationship Id="rId5" Type="http://schemas.openxmlformats.org/officeDocument/2006/relationships/hyperlink" Target="http://www.enlacechicago.org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1145212" y="1597800"/>
            <a:ext cx="7152600" cy="212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Developing a School DREAM Team in the Absence of a DREAM Act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sp>
        <p:nvSpPr>
          <p:cNvPr id="57" name="Shape 57"/>
          <p:cNvSpPr txBox="1"/>
          <p:nvPr/>
        </p:nvSpPr>
        <p:spPr>
          <a:xfrm>
            <a:off x="1025800" y="3642850"/>
            <a:ext cx="72720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Presentation By: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Joselin Cisneros, Post-Secondary Coordinator &amp; Undocumented Student Advisor at FCA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Quintiliano Rios Perez, Post-Secondary Coordinator &amp; Undocumented Student Advisor at LVLHS  </a:t>
            </a:r>
            <a:r>
              <a:rPr lang="en" sz="2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</p:txBody>
      </p:sp>
      <p:pic>
        <p:nvPicPr>
          <p:cNvPr descr="Enlace Chicago Logo_CMYK (2).jpg"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812" y="214524"/>
            <a:ext cx="1477376" cy="138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190175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</a:rPr>
              <a:t>What can be done to motivate students?</a:t>
            </a:r>
          </a:p>
        </p:txBody>
      </p:sp>
      <p:graphicFrame>
        <p:nvGraphicFramePr>
          <p:cNvPr id="110" name="Shape 110"/>
          <p:cNvGraphicFramePr/>
          <p:nvPr/>
        </p:nvGraphicFramePr>
        <p:xfrm>
          <a:off x="873125" y="991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{F4C2C95D-492C-4D58-99F1-8D4095B8D7FD}</a:tableStyleId>
              </a:tblPr>
              <a:tblGrid>
                <a:gridCol w="3686325"/>
                <a:gridCol w="3711425"/>
              </a:tblGrid>
              <a:tr h="427775">
                <a:tc>
                  <a:txBody>
                    <a:bodyPr>
                      <a:noAutofit/>
                    </a:bodyPr>
                    <a:lstStyle/>
                    <a:p>
                      <a:pPr lv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Personally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institutionally </a:t>
                      </a:r>
                    </a:p>
                  </a:txBody>
                  <a:tcPr marT="91425" marB="91425" marR="91425" marL="91425"/>
                </a:tc>
              </a:tr>
              <a:tr h="3169050">
                <a:tc>
                  <a:txBody>
                    <a:bodyPr>
                      <a:noAutofit/>
                    </a:bodyPr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Times New Roman"/>
                        <a:buChar char="●"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Stay updated about resources and policies </a:t>
                      </a: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Times New Roman"/>
                        <a:buChar char="●"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Provide students with correct info/ refer to reliable resources</a:t>
                      </a: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Times New Roman"/>
                        <a:buChar char="●"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Engage in advocacy efforts: Elections, Lobbying for the ACCESS Bill, raising awareness. </a:t>
                      </a:r>
                    </a:p>
                    <a:p>
                      <a:pPr lv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Times New Roman"/>
                        <a:buChar char="●"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Create a safe space/make it visual</a:t>
                      </a: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Times New Roman"/>
                        <a:buChar char="●"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Revise school policies to be inclusive of undocumented students </a:t>
                      </a: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Times New Roman"/>
                        <a:buChar char="●"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School leadership releases a statement of support for undocumented students.</a:t>
                      </a: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Times New Roman"/>
                        <a:buChar char="●"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Institution has a point-person/liaison in regards to undocumented students. </a:t>
                      </a: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Times New Roman"/>
                        <a:buChar char="●"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Training staff about working with undocumented students (sensitivity)</a:t>
                      </a: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Times New Roman"/>
                        <a:buChar char="●"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Support/Sponsor  an undocumented student organization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A64D79"/>
                </a:solidFill>
              </a:rPr>
              <a:t>Supporting students to a path for Career &amp; Success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547650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Readily available scholarships &amp; Resources</a:t>
            </a:r>
          </a:p>
          <a:p>
            <a:pPr indent="-3810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List of institutions who provide financial aid to undocumented students</a:t>
            </a:r>
          </a:p>
          <a:p>
            <a:pPr indent="-3810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Internships </a:t>
            </a:r>
          </a:p>
          <a:p>
            <a:pPr indent="-3810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Mental health check-ins </a:t>
            </a:r>
          </a:p>
          <a:p>
            <a:pPr indent="-381000" lvl="0" marL="457200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Other careers </a:t>
            </a:r>
          </a:p>
          <a:p>
            <a:pPr indent="-381000" lvl="0" marL="45720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Mentorship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rgbClr val="BF9000"/>
                </a:solidFill>
              </a:rPr>
              <a:t>Advocacy 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775" y="2512500"/>
            <a:ext cx="2436850" cy="2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8249" y="172800"/>
            <a:ext cx="1785425" cy="178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400" y="1568785"/>
            <a:ext cx="2529200" cy="1686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3255772"/>
            <a:ext cx="2669082" cy="178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1300" y="394749"/>
            <a:ext cx="2436850" cy="1657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1405350"/>
            <a:ext cx="8520600" cy="141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600">
                <a:solidFill>
                  <a:srgbClr val="FF9900"/>
                </a:solidFill>
              </a:rPr>
              <a:t>Q &amp; A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72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2085150" y="3299650"/>
            <a:ext cx="4973699" cy="6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jcisneros@enlacechicago.org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814450" y="48675"/>
            <a:ext cx="27537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lt1"/>
                </a:solidFill>
              </a:rPr>
              <a:t>Questions?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52" y="726727"/>
            <a:ext cx="2929924" cy="380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3664550" y="502850"/>
            <a:ext cx="4420500" cy="3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888888"/>
                </a:solidFill>
                <a:highlight>
                  <a:srgbClr val="FFFFFF"/>
                </a:highlight>
              </a:rPr>
              <a:t>Joselin Cisneros, </a:t>
            </a:r>
            <a:r>
              <a:rPr b="1" i="1" lang="en" sz="1200">
                <a:solidFill>
                  <a:srgbClr val="888888"/>
                </a:solidFill>
                <a:highlight>
                  <a:srgbClr val="FFFFFF"/>
                </a:highlight>
              </a:rPr>
              <a:t>Post-Secondary Coordinator &amp; Undocumented Student Adviser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200">
                <a:solidFill>
                  <a:srgbClr val="3D85C6"/>
                </a:solidFill>
                <a:highlight>
                  <a:srgbClr val="FFFFFF"/>
                </a:highlight>
              </a:rPr>
              <a:t>Enlace Chicago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200">
                <a:solidFill>
                  <a:srgbClr val="1155CC"/>
                </a:solidFill>
                <a:highlight>
                  <a:srgbClr val="FFFFFF"/>
                </a:highlight>
              </a:rPr>
              <a:t>(773) 679-7990</a:t>
            </a:r>
            <a:r>
              <a:rPr b="1" lang="en" sz="1200">
                <a:solidFill>
                  <a:srgbClr val="888888"/>
                </a:solidFill>
                <a:highlight>
                  <a:srgbClr val="FFFFFF"/>
                </a:highlight>
              </a:rPr>
              <a:t> cell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200">
                <a:solidFill>
                  <a:srgbClr val="1155CC"/>
                </a:solidFill>
                <a:highlight>
                  <a:srgbClr val="FFFFFF"/>
                </a:highlight>
              </a:rPr>
              <a:t>jcisneros@enlacechicago.org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888888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888888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/>
              <a:t>Quintiliano Ríos Pérez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1200"/>
              <a:t>Avanza Postsecondary Coordinator &amp; Undocumented Student Advisor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200">
                <a:solidFill>
                  <a:srgbClr val="3D85C6"/>
                </a:solidFill>
                <a:highlight>
                  <a:srgbClr val="FFFFFF"/>
                </a:highlight>
              </a:rPr>
              <a:t>Enlace Chicago</a:t>
            </a:r>
            <a:r>
              <a:rPr lang="en" sz="1200">
                <a:solidFill>
                  <a:srgbClr val="3D85C6"/>
                </a:solidFill>
                <a:highlight>
                  <a:srgbClr val="FFFFFF"/>
                </a:highlight>
              </a:rPr>
              <a:t>-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1155CC"/>
                </a:solidFill>
                <a:highlight>
                  <a:srgbClr val="FFFFFF"/>
                </a:highlight>
              </a:rPr>
              <a:t>773-535-4237</a:t>
            </a:r>
            <a:r>
              <a:rPr lang="en" sz="1200">
                <a:solidFill>
                  <a:srgbClr val="500050"/>
                </a:solidFill>
                <a:highlight>
                  <a:srgbClr val="FFFFFF"/>
                </a:highlight>
              </a:rPr>
              <a:t> | </a:t>
            </a:r>
            <a:r>
              <a:rPr lang="en" sz="1200">
                <a:solidFill>
                  <a:srgbClr val="1155CC"/>
                </a:solidFill>
                <a:highlight>
                  <a:srgbClr val="FFFFFF"/>
                </a:highlight>
              </a:rPr>
              <a:t>312- 324-4602</a:t>
            </a:r>
            <a:r>
              <a:rPr lang="en" sz="1200">
                <a:solidFill>
                  <a:srgbClr val="500050"/>
                </a:solidFill>
                <a:highlight>
                  <a:srgbClr val="FFFFFF"/>
                </a:highlight>
              </a:rPr>
              <a:t> mobile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1155CC"/>
                </a:solidFill>
                <a:highlight>
                  <a:srgbClr val="FFFFFF"/>
                </a:highlight>
              </a:rPr>
              <a:t>qrios@enlacechicago.org</a:t>
            </a:r>
            <a:r>
              <a:rPr lang="en" sz="1200">
                <a:solidFill>
                  <a:srgbClr val="500050"/>
                </a:solidFill>
                <a:highlight>
                  <a:srgbClr val="FFFFFF"/>
                </a:highlight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50005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50005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50005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50005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50005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500050"/>
                </a:solidFill>
                <a:highlight>
                  <a:srgbClr val="FFFFFF"/>
                </a:highlight>
              </a:rPr>
              <a:t>Special Thanks to Luis Narvaez 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500050"/>
                </a:solidFill>
                <a:highlight>
                  <a:srgbClr val="FFFFFF"/>
                </a:highlight>
              </a:rPr>
              <a:t> Director of Strategic Projects, Chicago Public Schools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 u="sng">
              <a:solidFill>
                <a:srgbClr val="1155CC"/>
              </a:solidFill>
              <a:highlight>
                <a:srgbClr val="FFFFFF"/>
              </a:highlight>
              <a:hlinkClick r:id="rId4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888888"/>
              </a:solidFill>
              <a:highlight>
                <a:srgbClr val="FFFFFF"/>
              </a:highlight>
              <a:hlinkClick r:id="rId5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1132200" y="418153"/>
            <a:ext cx="68796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rgbClr val="351C75"/>
                </a:solidFill>
              </a:rPr>
              <a:t>Icebreaker 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4150" y="1779399"/>
            <a:ext cx="3527325" cy="270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797625" y="321128"/>
            <a:ext cx="68796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B45F06"/>
                </a:solidFill>
              </a:rPr>
              <a:t>Who we are: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97625" y="1301850"/>
            <a:ext cx="49707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Enlace Chicago: </a:t>
            </a: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matic SC"/>
              <a:buChar char="❏"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Improving the quality of life of Little Village residents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Avanza Little Village en route to College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matic SC"/>
              <a:buChar char="❏"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1 on 1 Model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matic SC"/>
              <a:buChar char="❏"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Career exploration &amp; Academic Intervention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matic SC"/>
              <a:buChar char="❏"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Undocumented Student Advisor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descr="Enlace Chicago Logo_CMYK (2).jpg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199" y="1884500"/>
            <a:ext cx="1975151" cy="184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1800725" y="0"/>
            <a:ext cx="52182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0B5394"/>
                </a:solidFill>
                <a:latin typeface="Amatic SC"/>
                <a:ea typeface="Amatic SC"/>
                <a:cs typeface="Amatic SC"/>
                <a:sym typeface="Amatic SC"/>
              </a:rPr>
              <a:t>Why?</a:t>
            </a:r>
            <a:r>
              <a:rPr lang="en"/>
              <a:t> 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831" y="718800"/>
            <a:ext cx="3205368" cy="42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2098200" y="69250"/>
            <a:ext cx="4947600" cy="9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74EA7"/>
                </a:solidFill>
                <a:latin typeface="Amatic SC"/>
                <a:ea typeface="Amatic SC"/>
                <a:cs typeface="Amatic SC"/>
                <a:sym typeface="Amatic SC"/>
              </a:rPr>
              <a:t>Legislations/Executive actions</a:t>
            </a:r>
          </a:p>
        </p:txBody>
      </p:sp>
      <p:graphicFrame>
        <p:nvGraphicFramePr>
          <p:cNvPr id="83" name="Shape 83"/>
          <p:cNvGraphicFramePr/>
          <p:nvPr/>
        </p:nvGraphicFramePr>
        <p:xfrm>
          <a:off x="952500" y="97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{F4C2C95D-492C-4D58-99F1-8D4095B8D7FD}</a:tableStyleId>
              </a:tblPr>
              <a:tblGrid>
                <a:gridCol w="2413000"/>
                <a:gridCol w="2413000"/>
                <a:gridCol w="2413000"/>
              </a:tblGrid>
              <a:tr h="3371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2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Federal 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State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FC5E8"/>
                    </a:solidFill>
                  </a:tcPr>
                </a:tc>
              </a:tr>
              <a:tr h="340425">
                <a:tc row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Current</a:t>
                      </a:r>
                    </a:p>
                  </a:txBody>
                  <a:tcPr marT="91425" marB="91425" marR="91425" marL="91425" anchor="ctr">
                    <a:solidFill>
                      <a:srgbClr val="FFE599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-228600" lvl="0" marL="457200">
                        <a:spcBef>
                          <a:spcPts val="0"/>
                        </a:spcBef>
                        <a:buChar char="●"/>
                      </a:pPr>
                      <a:r>
                        <a:rPr b="1" lang="en" sz="24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DACA</a:t>
                      </a:r>
                    </a:p>
                  </a:txBody>
                  <a:tcPr marT="91425" marB="91425" marR="91425" marL="91425"/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b="1" lang="en" sz="24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Illinois Dream ACT</a:t>
                      </a:r>
                    </a:p>
                    <a:p>
                      <a:pPr indent="-381000" lvl="0" marL="45720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100000"/>
                        <a:buFont typeface="Amatic SC"/>
                        <a:buChar char="●"/>
                      </a:pPr>
                      <a:r>
                        <a:rPr b="1" lang="en" sz="24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ACEVEDO BIll</a:t>
                      </a:r>
                    </a:p>
                  </a:txBody>
                  <a:tcPr marT="91425" marB="91425" marR="91425" marL="91425"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</a:tr>
              <a:tr h="308175">
                <a:tc vMerge="1"/>
                <a:tc vMerge="1"/>
                <a:tc vMerge="1"/>
              </a:tr>
              <a:tr h="327350">
                <a:tc rowSpan="7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Pending </a:t>
                      </a:r>
                    </a:p>
                  </a:txBody>
                  <a:tcPr marT="91425" marB="91425" marR="91425" marL="91425" anchor="ctr">
                    <a:solidFill>
                      <a:srgbClr val="D9D2E9"/>
                    </a:solidFill>
                  </a:tcPr>
                </a:tc>
                <a:tc rowSpan="7">
                  <a:txBody>
                    <a:bodyPr>
                      <a:noAutofit/>
                    </a:bodyPr>
                    <a:lstStyle/>
                    <a:p>
                      <a:pPr indent="-228600" lvl="0" marL="457200">
                        <a:spcBef>
                          <a:spcPts val="0"/>
                        </a:spcBef>
                        <a:buChar char="●"/>
                      </a:pPr>
                      <a:r>
                        <a:rPr b="1" lang="en" sz="24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Extended DACA</a:t>
                      </a:r>
                    </a:p>
                    <a:p>
                      <a:pPr indent="-228600" lvl="0" marL="457200">
                        <a:spcBef>
                          <a:spcPts val="0"/>
                        </a:spcBef>
                        <a:buChar char="●"/>
                      </a:pPr>
                      <a:r>
                        <a:rPr b="1" lang="en" sz="24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DAPA</a:t>
                      </a:r>
                    </a:p>
                    <a:p>
                      <a:pPr indent="-228600" lvl="0" marL="457200">
                        <a:spcBef>
                          <a:spcPts val="0"/>
                        </a:spcBef>
                        <a:buChar char="●"/>
                      </a:pPr>
                      <a:r>
                        <a:rPr b="1" lang="en" sz="24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(Supreme Court) </a:t>
                      </a:r>
                    </a:p>
                    <a:p>
                      <a:pPr indent="-228600" lvl="0" marL="457200">
                        <a:spcBef>
                          <a:spcPts val="0"/>
                        </a:spcBef>
                        <a:buChar char="●"/>
                      </a:pPr>
                      <a:r>
                        <a:rPr b="1" lang="en" sz="24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Dream Act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●"/>
                      </a:pPr>
                      <a:r>
                        <a:rPr b="1" lang="en" sz="24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Comprehensive Immigration Reform</a:t>
                      </a:r>
                    </a:p>
                  </a:txBody>
                  <a:tcPr marT="91425" marB="91425" marR="91425" marL="91425"/>
                </a:tc>
                <a:tc rowSpan="7">
                  <a:txBody>
                    <a:bodyPr>
                      <a:noAutofit/>
                    </a:bodyPr>
                    <a:lstStyle/>
                    <a:p>
                      <a:pPr indent="-228600" lvl="0" marL="457200">
                        <a:spcBef>
                          <a:spcPts val="0"/>
                        </a:spcBef>
                        <a:buChar char="●"/>
                      </a:pPr>
                      <a:r>
                        <a:rPr b="1" lang="en" sz="24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Student Access Bill </a:t>
                      </a:r>
                    </a:p>
                  </a:txBody>
                  <a:tcPr marT="91425" marB="91425" marR="91425" marL="91425"/>
                </a:tc>
              </a:tr>
              <a:tr h="327350">
                <a:tc vMerge="1"/>
                <a:tc vMerge="1"/>
                <a:tc vMerge="1"/>
              </a:tr>
              <a:tr h="327350">
                <a:tc vMerge="1"/>
                <a:tc vMerge="1"/>
                <a:tc vMerge="1"/>
              </a:tr>
              <a:tr h="327350">
                <a:tc vMerge="1"/>
                <a:tc vMerge="1"/>
                <a:tc vMerge="1"/>
              </a:tr>
              <a:tr h="327350">
                <a:tc vMerge="1"/>
                <a:tc vMerge="1"/>
                <a:tc vMerge="1"/>
              </a:tr>
              <a:tr h="327350">
                <a:tc vMerge="1"/>
                <a:tc vMerge="1"/>
                <a:tc vMerge="1"/>
              </a:tr>
              <a:tr h="85925">
                <a:tc vMerge="1"/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218350" y="432875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rgbClr val="B45F06"/>
                </a:solidFill>
              </a:rPr>
              <a:t>Scenarios 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8512" y="1949450"/>
            <a:ext cx="3240274" cy="272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Shape 94"/>
          <p:cNvGraphicFramePr/>
          <p:nvPr/>
        </p:nvGraphicFramePr>
        <p:xfrm>
          <a:off x="423175" y="31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{F4C2C95D-492C-4D58-99F1-8D4095B8D7FD}</a:tableStyleId>
              </a:tblPr>
              <a:tblGrid>
                <a:gridCol w="2721325"/>
                <a:gridCol w="2721325"/>
                <a:gridCol w="2721325"/>
              </a:tblGrid>
              <a:tr h="11354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dk2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30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What went well?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30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What can be improved?</a:t>
                      </a:r>
                    </a:p>
                  </a:txBody>
                  <a:tcPr marT="91425" marB="91425" marR="91425" marL="91425"/>
                </a:tc>
              </a:tr>
              <a:tr h="11354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30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Act 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dk2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dk2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/>
                </a:tc>
              </a:tr>
              <a:tr h="11354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30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Act 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dk2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dk2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/>
                </a:tc>
              </a:tr>
              <a:tr h="11354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3000">
                          <a:solidFill>
                            <a:schemeClr val="dk2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Act 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dk2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dk2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218350" y="1814425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rgbClr val="38761D"/>
                </a:solidFill>
              </a:rPr>
              <a:t>What went well?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23725" y="186110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rgbClr val="FF0000"/>
                </a:solidFill>
              </a:rPr>
              <a:t>What can be improved?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